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8" r:id="rId7"/>
    <p:sldId id="260" r:id="rId8"/>
    <p:sldId id="263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4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jpg>
</file>

<file path=ppt/media/image18.jpeg>
</file>

<file path=ppt/media/image19.jpg>
</file>

<file path=ppt/media/image2.png>
</file>

<file path=ppt/media/image20.jpg>
</file>

<file path=ppt/media/image3.sv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15910-CD5A-B449-B685-B5CF7B1BC3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B00710-B8E4-6E4A-A660-1066331C28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33E512-237D-AC48-8645-C21417145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5AD6F-F5CF-C348-B914-465E73A8FF16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DEF589-4DDF-CB44-9B4E-29DC3B2A7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8C432-D733-2944-BD0D-C99957974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A89B5-A3C5-8E48-95D5-38DE9B333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103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713BD-C573-3448-99B6-9CA87C78E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A96A74-0DA4-5F49-9A6C-05447EDF7D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BD958-F066-C140-8866-0A3C45EAC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5AD6F-F5CF-C348-B914-465E73A8FF16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2F9F7E-C21E-D042-B2ED-49773298D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FCC4F-F0EC-2345-8FCB-0F1914FCF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A89B5-A3C5-8E48-95D5-38DE9B333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957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710FEA-76EF-634B-8B75-EAFCFFCE4C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395E52-55C5-E94B-8C48-5E5B2B3E97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2AABE-9EF1-074E-B805-AD1CE835C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5AD6F-F5CF-C348-B914-465E73A8FF16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5BC6B-3A4A-A045-9561-66007CAE0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677A0-C317-5445-9496-9E24A8B9C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A89B5-A3C5-8E48-95D5-38DE9B333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635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365DD-E495-094F-B6BD-FC0C7615B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A38DC-2F89-DE4A-AC27-0385452B1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D89A1-A7E8-404B-9277-9F62CFB71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5AD6F-F5CF-C348-B914-465E73A8FF16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02100-F290-A342-B255-894D693EA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2D6394-D646-8E40-A459-707D7402B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A89B5-A3C5-8E48-95D5-38DE9B333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63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189B2-818B-C941-AA43-1325CE599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A21983-7AB4-ED44-9A19-8A1A58A8E0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952475-2BDB-7447-92E9-3AACCB1FF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5AD6F-F5CF-C348-B914-465E73A8FF16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203FE6-4093-8C44-A5A9-6C84F57B0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94C0C-3E25-BF48-BE28-D8E8AC8B0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A89B5-A3C5-8E48-95D5-38DE9B333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855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9119D-5F65-2942-9356-553645617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028A7-5842-2D40-891E-B062BE4A50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7BAF41-2B43-9F40-8A31-1C3BDC6B07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91E63B-4CD3-B446-99E9-324168F57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5AD6F-F5CF-C348-B914-465E73A8FF16}" type="datetimeFigureOut">
              <a:rPr lang="en-US" smtClean="0"/>
              <a:t>1/30/20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DD954D-8CA3-A44E-921C-B851A8E22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A7CFA1-F06F-C243-84C6-ED6F07A0F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A89B5-A3C5-8E48-95D5-38DE9B333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940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055BE-C633-8D4B-8B61-371E858A2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8EFA40-D874-9D41-A344-BFED6E105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65EC50-B1B5-B24D-BC25-FA60709DD9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5C3303-D9DB-B24E-A3E1-F400D57CEB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FBFE32-2FE7-8E4F-9068-6EC3E07C11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1FDD11-F40E-2A4F-8F37-A271FDBBD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5AD6F-F5CF-C348-B914-465E73A8FF16}" type="datetimeFigureOut">
              <a:rPr lang="en-US" smtClean="0"/>
              <a:t>1/30/20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AAFD2D-F605-9349-870C-671A45823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708758-57BA-D442-A28C-2CD8D6030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A89B5-A3C5-8E48-95D5-38DE9B333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798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379A6-ED17-1841-ADC1-095722299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34F155-08CD-414A-8F17-B0C943EE6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5AD6F-F5CF-C348-B914-465E73A8FF16}" type="datetimeFigureOut">
              <a:rPr lang="en-US" smtClean="0"/>
              <a:t>1/30/20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BD2E04-0BCA-AA4A-AE47-59708D448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7AE954-4900-7F44-BD3C-55D972729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A89B5-A3C5-8E48-95D5-38DE9B333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369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278389-BFC8-7C49-9FA4-59CBA1930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5AD6F-F5CF-C348-B914-465E73A8FF16}" type="datetimeFigureOut">
              <a:rPr lang="en-US" smtClean="0"/>
              <a:t>1/30/20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69A6C3-D729-EA4E-A263-B5696AD60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CC60B5-BADA-FE45-8B4F-282CA5125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A89B5-A3C5-8E48-95D5-38DE9B333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200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37EB0-3796-8146-BBA3-617C11CC9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7A4F0-D3E3-0740-B467-1858B7797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8F34BA-2965-9D48-B86B-6AF84F3191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B02441-D035-6B42-889B-7C299D118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5AD6F-F5CF-C348-B914-465E73A8FF16}" type="datetimeFigureOut">
              <a:rPr lang="en-US" smtClean="0"/>
              <a:t>1/30/20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49A229-14D1-374A-83AE-ED6E5891F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768280-9736-7948-BEC8-553AC5D56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A89B5-A3C5-8E48-95D5-38DE9B333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901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ABFBB-0490-5248-AF13-7CC33780E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989810-5D75-DD47-B761-665B6AF75C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C5933B-1E2A-124D-B94D-B25F27367E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564FB1-015A-044E-BEC7-4409C6E79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5AD6F-F5CF-C348-B914-465E73A8FF16}" type="datetimeFigureOut">
              <a:rPr lang="en-US" smtClean="0"/>
              <a:t>1/30/20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7F6558-FF8B-6942-824C-84DE72DE9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127D53-1EBE-4842-9AC2-C2992944B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A89B5-A3C5-8E48-95D5-38DE9B333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07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4ED6E0-35FD-F849-A6BB-1214F9E7D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5C301-12C4-344F-92F7-1340BE2A30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4E7846-C647-FD41-8ABE-1E31B54541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45AD6F-F5CF-C348-B914-465E73A8FF16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96CA4-6BC9-984D-8719-549F164363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6729F5-B2F3-EC41-8FEB-E84556AC15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A89B5-A3C5-8E48-95D5-38DE9B333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339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3" Type="http://schemas.openxmlformats.org/officeDocument/2006/relationships/image" Target="../media/image11.png"/><Relationship Id="rId7" Type="http://schemas.openxmlformats.org/officeDocument/2006/relationships/image" Target="../media/image18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close up of a logo&#10;&#10;Description automatically generated">
            <a:extLst>
              <a:ext uri="{FF2B5EF4-FFF2-40B4-BE49-F238E27FC236}">
                <a16:creationId xmlns:a16="http://schemas.microsoft.com/office/drawing/2014/main" id="{990A5B9A-2201-DB41-BFD4-C119ADAF89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6950" y="122238"/>
            <a:ext cx="2574925" cy="2573338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F7D23E13-3960-E144-A206-CDDE78E098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91883" y="2985084"/>
            <a:ext cx="2158228" cy="215689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BC4D438-7163-4241-9249-17A15AB32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407" y="2326481"/>
            <a:ext cx="10515600" cy="8223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1" dirty="0"/>
              <a:t> vs.</a:t>
            </a:r>
          </a:p>
        </p:txBody>
      </p:sp>
      <p:pic>
        <p:nvPicPr>
          <p:cNvPr id="24" name="Picture 23" descr="A screenshot of a computer&#10;&#10;Description automatically generated">
            <a:extLst>
              <a:ext uri="{FF2B5EF4-FFF2-40B4-BE49-F238E27FC236}">
                <a16:creationId xmlns:a16="http://schemas.microsoft.com/office/drawing/2014/main" id="{1DA4ACFC-3C2A-E441-B7E8-7ABCDC0811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051" y="265672"/>
            <a:ext cx="4017963" cy="5230813"/>
          </a:xfrm>
          <a:prstGeom prst="rect">
            <a:avLst/>
          </a:prstGeom>
        </p:spPr>
      </p:pic>
      <p:pic>
        <p:nvPicPr>
          <p:cNvPr id="26" name="Picture 2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F05B0F8-A447-D94C-9D61-63DAC8E95D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33980" y="265671"/>
            <a:ext cx="4017963" cy="523081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BEFA636-F6F4-6447-97B7-BC4E7B0A9234}"/>
              </a:ext>
            </a:extLst>
          </p:cNvPr>
          <p:cNvSpPr txBox="1"/>
          <p:nvPr/>
        </p:nvSpPr>
        <p:spPr>
          <a:xfrm>
            <a:off x="4401708" y="1147297"/>
            <a:ext cx="9514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r/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B658695-DDF1-F94A-9E26-0EE5C8D75457}"/>
              </a:ext>
            </a:extLst>
          </p:cNvPr>
          <p:cNvSpPr txBox="1"/>
          <p:nvPr/>
        </p:nvSpPr>
        <p:spPr>
          <a:xfrm>
            <a:off x="4516148" y="3757511"/>
            <a:ext cx="9514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r/</a:t>
            </a:r>
          </a:p>
        </p:txBody>
      </p:sp>
      <p:sp>
        <p:nvSpPr>
          <p:cNvPr id="29" name="Title 3">
            <a:extLst>
              <a:ext uri="{FF2B5EF4-FFF2-40B4-BE49-F238E27FC236}">
                <a16:creationId xmlns:a16="http://schemas.microsoft.com/office/drawing/2014/main" id="{056D70C7-A4C3-C949-A47B-C52FE467DB92}"/>
              </a:ext>
            </a:extLst>
          </p:cNvPr>
          <p:cNvSpPr txBox="1">
            <a:spLocks/>
          </p:cNvSpPr>
          <p:nvPr/>
        </p:nvSpPr>
        <p:spPr>
          <a:xfrm>
            <a:off x="836612" y="5639920"/>
            <a:ext cx="10515600" cy="8223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 </a:t>
            </a:r>
            <a:r>
              <a:rPr lang="en-US" sz="3400" b="1" dirty="0"/>
              <a:t>Using classification models </a:t>
            </a:r>
          </a:p>
          <a:p>
            <a:pPr algn="ctr"/>
            <a:r>
              <a:rPr lang="en-US" sz="3400" b="1" dirty="0"/>
              <a:t>to predict which subreddit a post belongs to</a:t>
            </a:r>
          </a:p>
        </p:txBody>
      </p:sp>
    </p:spTree>
    <p:extLst>
      <p:ext uri="{BB962C8B-B14F-4D97-AF65-F5344CB8AC3E}">
        <p14:creationId xmlns:p14="http://schemas.microsoft.com/office/powerpoint/2010/main" val="135633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72F7D-0DD4-0D4D-9F45-EF8518D9E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>Problem Statement: r/</a:t>
            </a:r>
            <a:r>
              <a:rPr lang="en-US" sz="3200" b="1" dirty="0" err="1"/>
              <a:t>scifi_universes</a:t>
            </a:r>
            <a:r>
              <a:rPr lang="en-US" sz="3200" b="1" dirty="0"/>
              <a:t> needs a bot to suggest what other subreddits a post should be cross-posted to.</a:t>
            </a:r>
          </a:p>
        </p:txBody>
      </p:sp>
      <p:pic>
        <p:nvPicPr>
          <p:cNvPr id="5" name="Content Placeholder 4" descr="A picture containing photo, child, young, sitting&#10;&#10;Description automatically generated">
            <a:extLst>
              <a:ext uri="{FF2B5EF4-FFF2-40B4-BE49-F238E27FC236}">
                <a16:creationId xmlns:a16="http://schemas.microsoft.com/office/drawing/2014/main" id="{530D1567-A588-234E-A9B4-D68B8A1EC9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27772" y="1690687"/>
            <a:ext cx="3192292" cy="4730691"/>
          </a:xfrm>
        </p:spPr>
      </p:pic>
      <p:pic>
        <p:nvPicPr>
          <p:cNvPr id="7" name="Picture 6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66D20BC2-9E0B-E547-8638-E22FBCC94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838" y="1690687"/>
            <a:ext cx="3192292" cy="4560416"/>
          </a:xfrm>
          <a:prstGeom prst="rect">
            <a:avLst/>
          </a:prstGeom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FFF92290-237C-BD48-9D93-C851D03E1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6340" y="2698157"/>
            <a:ext cx="2239319" cy="84849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81E1A61-1B51-CC43-A434-67C66872D12D}"/>
              </a:ext>
            </a:extLst>
          </p:cNvPr>
          <p:cNvSpPr txBox="1"/>
          <p:nvPr/>
        </p:nvSpPr>
        <p:spPr>
          <a:xfrm>
            <a:off x="5091243" y="3594367"/>
            <a:ext cx="27061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r/</a:t>
            </a:r>
            <a:r>
              <a:rPr lang="en-US" sz="2400" b="1" dirty="0" err="1"/>
              <a:t>scifi_universes</a:t>
            </a:r>
            <a:r>
              <a:rPr lang="en-US" sz="2400" b="1" dirty="0"/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77429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8744F-D395-A649-8016-DE6774AAF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170" y="297978"/>
            <a:ext cx="10517660" cy="739989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Pre-processing: Custom Stop Words</a:t>
            </a:r>
          </a:p>
        </p:txBody>
      </p:sp>
      <p:pic>
        <p:nvPicPr>
          <p:cNvPr id="5" name="Content Placeholder 4" descr="A picture containing bird&#10;&#10;Description automatically generated">
            <a:extLst>
              <a:ext uri="{FF2B5EF4-FFF2-40B4-BE49-F238E27FC236}">
                <a16:creationId xmlns:a16="http://schemas.microsoft.com/office/drawing/2014/main" id="{4B2B8DCF-AA70-854E-AB6A-17250429FF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8708" y="1037967"/>
            <a:ext cx="6701852" cy="548498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A02EAE-4A8D-A44F-82A9-F826AF210057}"/>
              </a:ext>
            </a:extLst>
          </p:cNvPr>
          <p:cNvSpPr txBox="1"/>
          <p:nvPr/>
        </p:nvSpPr>
        <p:spPr>
          <a:xfrm>
            <a:off x="7383108" y="1037967"/>
            <a:ext cx="454485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Process to determine custom stop words:</a:t>
            </a:r>
          </a:p>
          <a:p>
            <a:endParaRPr lang="en-US" dirty="0"/>
          </a:p>
          <a:p>
            <a:r>
              <a:rPr lang="en-US" dirty="0"/>
              <a:t>Top 50 </a:t>
            </a:r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most common words</a:t>
            </a:r>
            <a:r>
              <a:rPr lang="en-US" dirty="0"/>
              <a:t> in the dataset:</a:t>
            </a:r>
          </a:p>
          <a:p>
            <a:r>
              <a:rPr lang="en-US" dirty="0"/>
              <a:t>Two types:</a:t>
            </a:r>
          </a:p>
          <a:p>
            <a:r>
              <a:rPr lang="en-US" dirty="0"/>
              <a:t> </a:t>
            </a:r>
          </a:p>
          <a:p>
            <a:pPr marL="342900" indent="-342900">
              <a:buAutoNum type="arabicPeriod"/>
            </a:pPr>
            <a:r>
              <a:rPr lang="en-US" dirty="0"/>
              <a:t>Words that are common in both subreddits, such as: like, just, know, new etc.</a:t>
            </a:r>
          </a:p>
          <a:p>
            <a:pPr marL="342900" indent="-342900">
              <a:buAutoNum type="arabicPeriod"/>
            </a:pPr>
            <a:r>
              <a:rPr lang="en-US" dirty="0"/>
              <a:t>Words that are particular to only one of the subreddits. e.g. </a:t>
            </a:r>
            <a:r>
              <a:rPr lang="en-US" dirty="0" err="1"/>
              <a:t>jedi</a:t>
            </a:r>
            <a:r>
              <a:rPr lang="en-US" dirty="0"/>
              <a:t>, </a:t>
            </a:r>
            <a:r>
              <a:rPr lang="en-US" dirty="0" err="1"/>
              <a:t>picard</a:t>
            </a:r>
            <a:r>
              <a:rPr lang="en-US" dirty="0"/>
              <a:t> etc. </a:t>
            </a:r>
          </a:p>
          <a:p>
            <a:endParaRPr lang="en-US" dirty="0"/>
          </a:p>
          <a:p>
            <a:r>
              <a:rPr lang="en-US" dirty="0"/>
              <a:t>The first type will be appended to the default Stop Words and removed; the second type will  stay. </a:t>
            </a:r>
            <a:br>
              <a:rPr lang="en-US" dirty="0"/>
            </a:br>
            <a:endParaRPr lang="en-US" dirty="0"/>
          </a:p>
          <a:p>
            <a:r>
              <a:rPr lang="en-US" dirty="0"/>
              <a:t>Additionally,  “giveaways” words such as “</a:t>
            </a:r>
            <a:r>
              <a:rPr lang="en-US" dirty="0" err="1"/>
              <a:t>starwars</a:t>
            </a:r>
            <a:r>
              <a:rPr lang="en-US" dirty="0"/>
              <a:t>”, “war”, “</a:t>
            </a:r>
            <a:r>
              <a:rPr lang="en-US" dirty="0" err="1"/>
              <a:t>startrek</a:t>
            </a:r>
            <a:r>
              <a:rPr lang="en-US" dirty="0"/>
              <a:t>”, “trek” will be appended to the default Stop Words and removed.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443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40BDB-3179-CC40-975C-14843A0D9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616" y="365126"/>
            <a:ext cx="10501184" cy="561632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Pre-processing: Custom Stop Words</a:t>
            </a:r>
          </a:p>
        </p:txBody>
      </p:sp>
      <p:pic>
        <p:nvPicPr>
          <p:cNvPr id="5" name="Content Placeholder 4" descr="A picture containing bird, table&#10;&#10;Description automatically generated">
            <a:extLst>
              <a:ext uri="{FF2B5EF4-FFF2-40B4-BE49-F238E27FC236}">
                <a16:creationId xmlns:a16="http://schemas.microsoft.com/office/drawing/2014/main" id="{3B980504-9362-B148-8BF1-C082326939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9690" y="926758"/>
            <a:ext cx="9292620" cy="5780373"/>
          </a:xfr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ACC95508-E108-1643-9EFE-797AE5F13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5997" y="5328360"/>
            <a:ext cx="896036" cy="897729"/>
          </a:xfrm>
          <a:prstGeom prst="rect">
            <a:avLst/>
          </a:prstGeom>
        </p:spPr>
      </p:pic>
      <p:pic>
        <p:nvPicPr>
          <p:cNvPr id="10" name="Picture 9" descr="A drawing of a face&#10;&#10;Description automatically generated">
            <a:extLst>
              <a:ext uri="{FF2B5EF4-FFF2-40B4-BE49-F238E27FC236}">
                <a16:creationId xmlns:a16="http://schemas.microsoft.com/office/drawing/2014/main" id="{36DCC013-AA13-7C4F-96D1-728151BE6F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0104" y="5223701"/>
            <a:ext cx="804734" cy="100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100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071F-67EF-EB4C-BF8F-9E58DFE5F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417"/>
            <a:ext cx="10515600" cy="796410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Model Selection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6C85B8E-53D5-F64A-97E0-ED993BDD98D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67400662"/>
              </p:ext>
            </p:extLst>
          </p:nvPr>
        </p:nvGraphicFramePr>
        <p:xfrm>
          <a:off x="838200" y="986180"/>
          <a:ext cx="10826578" cy="4885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6654">
                  <a:extLst>
                    <a:ext uri="{9D8B030D-6E8A-4147-A177-3AD203B41FA5}">
                      <a16:colId xmlns:a16="http://schemas.microsoft.com/office/drawing/2014/main" val="647345153"/>
                    </a:ext>
                  </a:extLst>
                </a:gridCol>
                <a:gridCol w="1546654">
                  <a:extLst>
                    <a:ext uri="{9D8B030D-6E8A-4147-A177-3AD203B41FA5}">
                      <a16:colId xmlns:a16="http://schemas.microsoft.com/office/drawing/2014/main" val="3705417208"/>
                    </a:ext>
                  </a:extLst>
                </a:gridCol>
                <a:gridCol w="1546654">
                  <a:extLst>
                    <a:ext uri="{9D8B030D-6E8A-4147-A177-3AD203B41FA5}">
                      <a16:colId xmlns:a16="http://schemas.microsoft.com/office/drawing/2014/main" val="2753893696"/>
                    </a:ext>
                  </a:extLst>
                </a:gridCol>
                <a:gridCol w="1546654">
                  <a:extLst>
                    <a:ext uri="{9D8B030D-6E8A-4147-A177-3AD203B41FA5}">
                      <a16:colId xmlns:a16="http://schemas.microsoft.com/office/drawing/2014/main" val="4212413958"/>
                    </a:ext>
                  </a:extLst>
                </a:gridCol>
                <a:gridCol w="1546654">
                  <a:extLst>
                    <a:ext uri="{9D8B030D-6E8A-4147-A177-3AD203B41FA5}">
                      <a16:colId xmlns:a16="http://schemas.microsoft.com/office/drawing/2014/main" val="4006803561"/>
                    </a:ext>
                  </a:extLst>
                </a:gridCol>
                <a:gridCol w="1546654">
                  <a:extLst>
                    <a:ext uri="{9D8B030D-6E8A-4147-A177-3AD203B41FA5}">
                      <a16:colId xmlns:a16="http://schemas.microsoft.com/office/drawing/2014/main" val="2986498725"/>
                    </a:ext>
                  </a:extLst>
                </a:gridCol>
                <a:gridCol w="1546654">
                  <a:extLst>
                    <a:ext uri="{9D8B030D-6E8A-4147-A177-3AD203B41FA5}">
                      <a16:colId xmlns:a16="http://schemas.microsoft.com/office/drawing/2014/main" val="556468987"/>
                    </a:ext>
                  </a:extLst>
                </a:gridCol>
              </a:tblGrid>
              <a:tr h="977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Multinomial Naive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Gaussian Naive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Logistic Regression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Logistic Regression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SVM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6827238"/>
                  </a:ext>
                </a:extLst>
              </a:tr>
              <a:tr h="977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Transformer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CountVectorizer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TfidfVectorizer</a:t>
                      </a:r>
                      <a:r>
                        <a:rPr lang="en-US" sz="1600" dirty="0"/>
                        <a:t>, </a:t>
                      </a:r>
                    </a:p>
                    <a:p>
                      <a:pPr algn="ctr"/>
                      <a:r>
                        <a:rPr lang="en-US" sz="1600" dirty="0"/>
                        <a:t>Customized Transformer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CountVectorizer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TfidfVectorizer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CountVectorizer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CountVectorizer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060637"/>
                  </a:ext>
                </a:extLst>
              </a:tr>
              <a:tr h="977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Estimator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MultinomialNB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GaussianNB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Logistic</a:t>
                      </a:r>
                    </a:p>
                    <a:p>
                      <a:pPr algn="ctr"/>
                      <a:r>
                        <a:rPr lang="en-US" sz="1600" dirty="0"/>
                        <a:t>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Logistic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Regression</a:t>
                      </a:r>
                    </a:p>
                    <a:p>
                      <a:pPr algn="ctr"/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Kneighbors</a:t>
                      </a:r>
                      <a:endParaRPr lang="en-US" sz="1600" dirty="0"/>
                    </a:p>
                    <a:p>
                      <a:pPr algn="ctr"/>
                      <a:r>
                        <a:rPr lang="en-US" sz="1600" dirty="0"/>
                        <a:t>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SVC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7247102"/>
                  </a:ext>
                </a:extLst>
              </a:tr>
              <a:tr h="977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AUC ROC </a:t>
                      </a:r>
                    </a:p>
                    <a:p>
                      <a:pPr algn="ctr"/>
                      <a:r>
                        <a:rPr lang="en-US" dirty="0"/>
                        <a:t>(on Test Data)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0.98327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0.95384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0.98121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0.98119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0.89864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0.97668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228934"/>
                  </a:ext>
                </a:extLst>
              </a:tr>
              <a:tr h="977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Run Time</a:t>
                      </a:r>
                    </a:p>
                    <a:p>
                      <a:pPr algn="ctr"/>
                      <a:r>
                        <a:rPr lang="en-US" dirty="0"/>
                        <a:t>(seconds)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22.85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26.29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51.25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47.16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64.28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416.88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517841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D31FB10-9819-F747-A26E-F15F166FDA6B}"/>
              </a:ext>
            </a:extLst>
          </p:cNvPr>
          <p:cNvSpPr txBox="1"/>
          <p:nvPr/>
        </p:nvSpPr>
        <p:spPr>
          <a:xfrm>
            <a:off x="8496815" y="6067168"/>
            <a:ext cx="4473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Baseline Model: AUC ROC = 0.5</a:t>
            </a: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7DA339D5-C492-4B49-A2CA-D34602892105}"/>
              </a:ext>
            </a:extLst>
          </p:cNvPr>
          <p:cNvSpPr/>
          <p:nvPr/>
        </p:nvSpPr>
        <p:spPr>
          <a:xfrm>
            <a:off x="5405051" y="812021"/>
            <a:ext cx="1692876" cy="5217534"/>
          </a:xfrm>
          <a:prstGeom prst="frame">
            <a:avLst>
              <a:gd name="adj1" fmla="val 0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1967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071F-67EF-EB4C-BF8F-9E58DFE5F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417"/>
            <a:ext cx="10515600" cy="796410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Model Selection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6C85B8E-53D5-F64A-97E0-ED993BDD98D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986180"/>
          <a:ext cx="10826578" cy="4885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6654">
                  <a:extLst>
                    <a:ext uri="{9D8B030D-6E8A-4147-A177-3AD203B41FA5}">
                      <a16:colId xmlns:a16="http://schemas.microsoft.com/office/drawing/2014/main" val="647345153"/>
                    </a:ext>
                  </a:extLst>
                </a:gridCol>
                <a:gridCol w="1546654">
                  <a:extLst>
                    <a:ext uri="{9D8B030D-6E8A-4147-A177-3AD203B41FA5}">
                      <a16:colId xmlns:a16="http://schemas.microsoft.com/office/drawing/2014/main" val="3705417208"/>
                    </a:ext>
                  </a:extLst>
                </a:gridCol>
                <a:gridCol w="1546654">
                  <a:extLst>
                    <a:ext uri="{9D8B030D-6E8A-4147-A177-3AD203B41FA5}">
                      <a16:colId xmlns:a16="http://schemas.microsoft.com/office/drawing/2014/main" val="2753893696"/>
                    </a:ext>
                  </a:extLst>
                </a:gridCol>
                <a:gridCol w="1546654">
                  <a:extLst>
                    <a:ext uri="{9D8B030D-6E8A-4147-A177-3AD203B41FA5}">
                      <a16:colId xmlns:a16="http://schemas.microsoft.com/office/drawing/2014/main" val="4212413958"/>
                    </a:ext>
                  </a:extLst>
                </a:gridCol>
                <a:gridCol w="1546654">
                  <a:extLst>
                    <a:ext uri="{9D8B030D-6E8A-4147-A177-3AD203B41FA5}">
                      <a16:colId xmlns:a16="http://schemas.microsoft.com/office/drawing/2014/main" val="4006803561"/>
                    </a:ext>
                  </a:extLst>
                </a:gridCol>
                <a:gridCol w="1546654">
                  <a:extLst>
                    <a:ext uri="{9D8B030D-6E8A-4147-A177-3AD203B41FA5}">
                      <a16:colId xmlns:a16="http://schemas.microsoft.com/office/drawing/2014/main" val="2986498725"/>
                    </a:ext>
                  </a:extLst>
                </a:gridCol>
                <a:gridCol w="1546654">
                  <a:extLst>
                    <a:ext uri="{9D8B030D-6E8A-4147-A177-3AD203B41FA5}">
                      <a16:colId xmlns:a16="http://schemas.microsoft.com/office/drawing/2014/main" val="556468987"/>
                    </a:ext>
                  </a:extLst>
                </a:gridCol>
              </a:tblGrid>
              <a:tr h="977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Multinomial Naive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Gaussian Naive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Logistic Regression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Logistic Regression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SVM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6827238"/>
                  </a:ext>
                </a:extLst>
              </a:tr>
              <a:tr h="977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Transformer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CountVectorizer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TfidfVectorizer</a:t>
                      </a:r>
                      <a:r>
                        <a:rPr lang="en-US" sz="1600" dirty="0"/>
                        <a:t>, </a:t>
                      </a:r>
                    </a:p>
                    <a:p>
                      <a:pPr algn="ctr"/>
                      <a:r>
                        <a:rPr lang="en-US" sz="1600" dirty="0"/>
                        <a:t>Customized Transformer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CountVectorizer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TfidfVectorizer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CountVectorizer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CountVectorizer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060637"/>
                  </a:ext>
                </a:extLst>
              </a:tr>
              <a:tr h="977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Estimator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MultinomialNB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GaussianNB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Logistic</a:t>
                      </a:r>
                    </a:p>
                    <a:p>
                      <a:pPr algn="ctr"/>
                      <a:r>
                        <a:rPr lang="en-US" sz="1600" dirty="0"/>
                        <a:t>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Logistic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Regression</a:t>
                      </a:r>
                    </a:p>
                    <a:p>
                      <a:pPr algn="ctr"/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Kneighbors</a:t>
                      </a:r>
                      <a:endParaRPr lang="en-US" sz="1600" dirty="0"/>
                    </a:p>
                    <a:p>
                      <a:pPr algn="ctr"/>
                      <a:r>
                        <a:rPr lang="en-US" sz="1600" dirty="0"/>
                        <a:t>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SVC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7247102"/>
                  </a:ext>
                </a:extLst>
              </a:tr>
              <a:tr h="977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AUC ROC </a:t>
                      </a:r>
                    </a:p>
                    <a:p>
                      <a:pPr algn="ctr"/>
                      <a:r>
                        <a:rPr lang="en-US" dirty="0"/>
                        <a:t>(on Test Data)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0.98327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0.95384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0.98121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0.98119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0.89864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0.97668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228934"/>
                  </a:ext>
                </a:extLst>
              </a:tr>
              <a:tr h="977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Run Time</a:t>
                      </a:r>
                    </a:p>
                    <a:p>
                      <a:pPr algn="ctr"/>
                      <a:r>
                        <a:rPr lang="en-US" dirty="0"/>
                        <a:t>(seconds)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22.85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26.29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51.25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47.16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64.28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416.88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517841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D31FB10-9819-F747-A26E-F15F166FDA6B}"/>
              </a:ext>
            </a:extLst>
          </p:cNvPr>
          <p:cNvSpPr txBox="1"/>
          <p:nvPr/>
        </p:nvSpPr>
        <p:spPr>
          <a:xfrm>
            <a:off x="8496815" y="6067168"/>
            <a:ext cx="4473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Baseline Model: AUC ROC = 0.5</a:t>
            </a: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7DA339D5-C492-4B49-A2CA-D34602892105}"/>
              </a:ext>
            </a:extLst>
          </p:cNvPr>
          <p:cNvSpPr/>
          <p:nvPr/>
        </p:nvSpPr>
        <p:spPr>
          <a:xfrm>
            <a:off x="5405051" y="812021"/>
            <a:ext cx="1692876" cy="5217534"/>
          </a:xfrm>
          <a:prstGeom prst="frame">
            <a:avLst>
              <a:gd name="adj1" fmla="val 0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3ECB623E-7FFA-CA4A-B43D-E6CEE1D68DD0}"/>
              </a:ext>
            </a:extLst>
          </p:cNvPr>
          <p:cNvSpPr/>
          <p:nvPr/>
        </p:nvSpPr>
        <p:spPr>
          <a:xfrm>
            <a:off x="2313287" y="850718"/>
            <a:ext cx="1692876" cy="5201111"/>
          </a:xfrm>
          <a:prstGeom prst="frame">
            <a:avLst>
              <a:gd name="adj1" fmla="val 6661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9CF254-B916-C146-9535-CFB1894F0453}"/>
              </a:ext>
            </a:extLst>
          </p:cNvPr>
          <p:cNvSpPr txBox="1"/>
          <p:nvPr/>
        </p:nvSpPr>
        <p:spPr>
          <a:xfrm>
            <a:off x="2150076" y="6097946"/>
            <a:ext cx="21995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C00000"/>
                </a:solidFill>
              </a:rPr>
              <a:t>Best Prediction Model</a:t>
            </a: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D68831FE-B379-E64E-B0FF-B5B8143ADB00}"/>
              </a:ext>
            </a:extLst>
          </p:cNvPr>
          <p:cNvSpPr/>
          <p:nvPr/>
        </p:nvSpPr>
        <p:spPr>
          <a:xfrm>
            <a:off x="5405051" y="849634"/>
            <a:ext cx="1692876" cy="5217534"/>
          </a:xfrm>
          <a:prstGeom prst="frame">
            <a:avLst>
              <a:gd name="adj1" fmla="val 6661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B09A9C1-C77E-6943-85E2-3FE072CB0DE0}"/>
              </a:ext>
            </a:extLst>
          </p:cNvPr>
          <p:cNvSpPr txBox="1"/>
          <p:nvPr/>
        </p:nvSpPr>
        <p:spPr>
          <a:xfrm>
            <a:off x="5040012" y="6104781"/>
            <a:ext cx="24229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C00000"/>
                </a:solidFill>
              </a:rPr>
              <a:t>Best Interpretation Model</a:t>
            </a:r>
          </a:p>
        </p:txBody>
      </p:sp>
    </p:spTree>
    <p:extLst>
      <p:ext uri="{BB962C8B-B14F-4D97-AF65-F5344CB8AC3E}">
        <p14:creationId xmlns:p14="http://schemas.microsoft.com/office/powerpoint/2010/main" val="2799996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82C9A-D977-3A4E-960E-B66A64ECE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b="1" dirty="0"/>
              <a:t>Model Evaluation Part I</a:t>
            </a:r>
            <a:br>
              <a:rPr lang="en-US" sz="2800" b="1" dirty="0"/>
            </a:br>
            <a:r>
              <a:rPr lang="en-US" sz="2800" b="1" dirty="0"/>
              <a:t>Prediction Model:  Multinomial Naive Bayes 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8331A2B-6C48-7E4B-B1F8-07BD2F306A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67936"/>
            <a:ext cx="4493735" cy="4557284"/>
          </a:xfr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0AB116CE-BA8D-044C-86BF-8B7E376DA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1223" y="1567936"/>
            <a:ext cx="5391114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089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210E9-0656-E64A-BEE7-0EFA6CCE5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616" y="365125"/>
            <a:ext cx="10501184" cy="1043545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Model Evaluation Part II</a:t>
            </a:r>
            <a:br>
              <a:rPr lang="en-US" sz="2800" b="1" dirty="0"/>
            </a:br>
            <a:r>
              <a:rPr lang="en-US" sz="2800" b="1" dirty="0"/>
              <a:t>Interpretation Model: Logistic Regression + </a:t>
            </a:r>
            <a:r>
              <a:rPr lang="en-US" sz="2800" b="1" dirty="0" err="1"/>
              <a:t>CountVectorizer</a:t>
            </a:r>
            <a:r>
              <a:rPr lang="en-US" sz="2800" b="1" dirty="0"/>
              <a:t> </a:t>
            </a:r>
            <a:endParaRPr lang="en-US" sz="2800" dirty="0"/>
          </a:p>
        </p:txBody>
      </p:sp>
      <p:pic>
        <p:nvPicPr>
          <p:cNvPr id="5" name="Content Placeholder 4" descr="A picture containing comb&#10;&#10;Description automatically generated">
            <a:extLst>
              <a:ext uri="{FF2B5EF4-FFF2-40B4-BE49-F238E27FC236}">
                <a16:creationId xmlns:a16="http://schemas.microsoft.com/office/drawing/2014/main" id="{791C2E27-7E90-1847-8BA6-A8A0CDF256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5791" y="1539230"/>
            <a:ext cx="5490209" cy="4953645"/>
          </a:xfr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168C121F-6AEA-4F49-A0E1-4F1D63EC44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380" y="5318770"/>
            <a:ext cx="587118" cy="588228"/>
          </a:xfrm>
          <a:prstGeom prst="rect">
            <a:avLst/>
          </a:prstGeom>
        </p:spPr>
      </p:pic>
      <p:pic>
        <p:nvPicPr>
          <p:cNvPr id="9" name="Picture 8" descr="A drawing of a face&#10;&#10;Description automatically generated">
            <a:extLst>
              <a:ext uri="{FF2B5EF4-FFF2-40B4-BE49-F238E27FC236}">
                <a16:creationId xmlns:a16="http://schemas.microsoft.com/office/drawing/2014/main" id="{2BDA9F54-06BB-3E43-A0BE-AD52341412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1396" y="1859236"/>
            <a:ext cx="580217" cy="722726"/>
          </a:xfrm>
          <a:prstGeom prst="rect">
            <a:avLst/>
          </a:prstGeom>
        </p:spPr>
      </p:pic>
      <p:pic>
        <p:nvPicPr>
          <p:cNvPr id="12" name="Picture 11" descr="A group of people posing for the camera&#10;&#10;Description automatically generated">
            <a:extLst>
              <a:ext uri="{FF2B5EF4-FFF2-40B4-BE49-F238E27FC236}">
                <a16:creationId xmlns:a16="http://schemas.microsoft.com/office/drawing/2014/main" id="{3ABA1072-BEAA-D742-8826-CEEE43DE83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86110" y="3972804"/>
            <a:ext cx="2180111" cy="2160818"/>
          </a:xfrm>
          <a:prstGeom prst="rect">
            <a:avLst/>
          </a:prstGeom>
        </p:spPr>
      </p:pic>
      <p:pic>
        <p:nvPicPr>
          <p:cNvPr id="14" name="Picture 13" descr="A picture containing person, indoor, man, looking&#10;&#10;Description automatically generated">
            <a:extLst>
              <a:ext uri="{FF2B5EF4-FFF2-40B4-BE49-F238E27FC236}">
                <a16:creationId xmlns:a16="http://schemas.microsoft.com/office/drawing/2014/main" id="{303B4E25-B59C-1546-8769-F13187889A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06572" y="1771050"/>
            <a:ext cx="2643258" cy="1487273"/>
          </a:xfrm>
          <a:prstGeom prst="rect">
            <a:avLst/>
          </a:prstGeom>
        </p:spPr>
      </p:pic>
      <p:pic>
        <p:nvPicPr>
          <p:cNvPr id="16" name="Picture 15" descr="A picture containing car, sitting, table, room&#10;&#10;Description automatically generated">
            <a:extLst>
              <a:ext uri="{FF2B5EF4-FFF2-40B4-BE49-F238E27FC236}">
                <a16:creationId xmlns:a16="http://schemas.microsoft.com/office/drawing/2014/main" id="{5C2A3813-AB73-3844-8E4A-E443549687D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34115" y="4016052"/>
            <a:ext cx="3042320" cy="1711305"/>
          </a:xfrm>
          <a:prstGeom prst="rect">
            <a:avLst/>
          </a:prstGeom>
        </p:spPr>
      </p:pic>
      <p:pic>
        <p:nvPicPr>
          <p:cNvPr id="18" name="Picture 17" descr="A picture containing indoor, sitting, bicycle, motorcycle&#10;&#10;Description automatically generated">
            <a:extLst>
              <a:ext uri="{FF2B5EF4-FFF2-40B4-BE49-F238E27FC236}">
                <a16:creationId xmlns:a16="http://schemas.microsoft.com/office/drawing/2014/main" id="{47CA5C12-E0FD-B34F-B5E3-1F0E195A319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84008" y="1771049"/>
            <a:ext cx="2641193" cy="148727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92304D3-3071-4948-B11E-1BA358114BC2}"/>
              </a:ext>
            </a:extLst>
          </p:cNvPr>
          <p:cNvSpPr txBox="1"/>
          <p:nvPr/>
        </p:nvSpPr>
        <p:spPr>
          <a:xfrm>
            <a:off x="7488195" y="3275912"/>
            <a:ext cx="1000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</a:t>
            </a:r>
            <a:r>
              <a:rPr lang="en-US" dirty="0" err="1"/>
              <a:t>picard</a:t>
            </a:r>
            <a:r>
              <a:rPr lang="en-US" dirty="0"/>
              <a:t>”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4B7F431-1626-6941-858D-BE8FE3658BDD}"/>
              </a:ext>
            </a:extLst>
          </p:cNvPr>
          <p:cNvSpPr txBox="1"/>
          <p:nvPr/>
        </p:nvSpPr>
        <p:spPr>
          <a:xfrm>
            <a:off x="10196580" y="3273884"/>
            <a:ext cx="1000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</a:t>
            </a:r>
            <a:r>
              <a:rPr lang="en-US" dirty="0" err="1"/>
              <a:t>borg</a:t>
            </a:r>
            <a:r>
              <a:rPr lang="en-US" dirty="0"/>
              <a:t>”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64B339D-D12F-D747-8BD9-360411CAE341}"/>
              </a:ext>
            </a:extLst>
          </p:cNvPr>
          <p:cNvSpPr txBox="1"/>
          <p:nvPr/>
        </p:nvSpPr>
        <p:spPr>
          <a:xfrm>
            <a:off x="7058264" y="5764290"/>
            <a:ext cx="1594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</a:t>
            </a:r>
            <a:r>
              <a:rPr lang="en-US" dirty="0" err="1"/>
              <a:t>mandalorian</a:t>
            </a:r>
            <a:r>
              <a:rPr lang="en-US" dirty="0"/>
              <a:t>”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A9EF58E-69C4-4045-A808-BADB7357893E}"/>
              </a:ext>
            </a:extLst>
          </p:cNvPr>
          <p:cNvSpPr txBox="1"/>
          <p:nvPr/>
        </p:nvSpPr>
        <p:spPr>
          <a:xfrm>
            <a:off x="10431179" y="6133622"/>
            <a:ext cx="1594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</a:t>
            </a:r>
            <a:r>
              <a:rPr lang="en-US" dirty="0" err="1"/>
              <a:t>jedi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30846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AEBEE-A00D-9B40-9CFB-93B04D3E5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28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Conclusion and Future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48C94-0DF9-E149-8C6D-26F3C1D9E9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3157"/>
            <a:ext cx="10515600" cy="4669439"/>
          </a:xfrm>
        </p:spPr>
        <p:txBody>
          <a:bodyPr>
            <a:normAutofit/>
          </a:bodyPr>
          <a:lstStyle/>
          <a:p>
            <a:r>
              <a:rPr lang="en-US" sz="2400" b="1" dirty="0"/>
              <a:t>Multinomial Naive Bayes </a:t>
            </a:r>
            <a:r>
              <a:rPr lang="en-US" sz="2400" dirty="0"/>
              <a:t>is a good model to predict which subreddit posts on r/</a:t>
            </a:r>
            <a:r>
              <a:rPr lang="en-US" sz="2400" dirty="0" err="1"/>
              <a:t>scifi_universes</a:t>
            </a:r>
            <a:r>
              <a:rPr lang="en-US" sz="2400" dirty="0"/>
              <a:t> should </a:t>
            </a:r>
            <a:r>
              <a:rPr lang="en-US" sz="2400" dirty="0" err="1"/>
              <a:t>crosspost</a:t>
            </a:r>
            <a:r>
              <a:rPr lang="en-US" sz="2400" dirty="0"/>
              <a:t> to, i.e. r/</a:t>
            </a:r>
            <a:r>
              <a:rPr lang="en-US" sz="2400" dirty="0" err="1"/>
              <a:t>startrek</a:t>
            </a:r>
            <a:r>
              <a:rPr lang="en-US" sz="2400" dirty="0"/>
              <a:t> or r/</a:t>
            </a:r>
            <a:r>
              <a:rPr lang="en-US" sz="2400" dirty="0" err="1"/>
              <a:t>StarWars</a:t>
            </a:r>
            <a:r>
              <a:rPr lang="en-US" sz="2400"/>
              <a:t>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b="1" dirty="0"/>
              <a:t>Limitations</a:t>
            </a:r>
            <a:r>
              <a:rPr lang="en-US" sz="2400" dirty="0"/>
              <a:t> of our model: </a:t>
            </a:r>
          </a:p>
          <a:p>
            <a:pPr lvl="1"/>
            <a:r>
              <a:rPr lang="en-US" dirty="0"/>
              <a:t>During the data collection process, information such as which subreddit has more ‘</a:t>
            </a:r>
            <a:r>
              <a:rPr lang="en-US" dirty="0" err="1"/>
              <a:t>is_self</a:t>
            </a:r>
            <a:r>
              <a:rPr lang="en-US" dirty="0"/>
              <a:t>’ posts was lost.</a:t>
            </a:r>
          </a:p>
          <a:p>
            <a:pPr lvl="1"/>
            <a:r>
              <a:rPr lang="en-US" dirty="0"/>
              <a:t>We didn’t include comments to train our models. </a:t>
            </a:r>
          </a:p>
          <a:p>
            <a:pPr lvl="1"/>
            <a:endParaRPr lang="en-US" dirty="0"/>
          </a:p>
          <a:p>
            <a:r>
              <a:rPr lang="en-US" sz="2400" dirty="0"/>
              <a:t>Future Steps: go </a:t>
            </a:r>
            <a:r>
              <a:rPr lang="en-US" sz="2400" b="1" dirty="0"/>
              <a:t>beyond binary classes</a:t>
            </a:r>
            <a:r>
              <a:rPr lang="en-US" sz="2400" dirty="0"/>
              <a:t>. </a:t>
            </a:r>
          </a:p>
          <a:p>
            <a:pPr lvl="1"/>
            <a:r>
              <a:rPr lang="en-US" dirty="0"/>
              <a:t>e.g. add class r/BSG: Battlestar Galactica</a:t>
            </a:r>
          </a:p>
        </p:txBody>
      </p:sp>
      <p:pic>
        <p:nvPicPr>
          <p:cNvPr id="5" name="Content Placeholder 4" descr="A close up of a sign&#10;&#10;Description automatically generated">
            <a:extLst>
              <a:ext uri="{FF2B5EF4-FFF2-40B4-BE49-F238E27FC236}">
                <a16:creationId xmlns:a16="http://schemas.microsoft.com/office/drawing/2014/main" id="{A08085ED-F215-0048-BF6B-54DA10BBA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6395" y="522458"/>
            <a:ext cx="1757405" cy="665892"/>
          </a:xfrm>
          <a:prstGeom prst="rect">
            <a:avLst/>
          </a:prstGeom>
        </p:spPr>
      </p:pic>
      <p:pic>
        <p:nvPicPr>
          <p:cNvPr id="7" name="Picture 6" descr="A group of people sitting in front of a crowd&#10;&#10;Description automatically generated">
            <a:extLst>
              <a:ext uri="{FF2B5EF4-FFF2-40B4-BE49-F238E27FC236}">
                <a16:creationId xmlns:a16="http://schemas.microsoft.com/office/drawing/2014/main" id="{F26EB45F-3633-2448-94DC-4CA4ADAA91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5292" y="4188940"/>
            <a:ext cx="4305643" cy="2421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142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445</Words>
  <Application>Microsoft Macintosh PowerPoint</Application>
  <PresentationFormat>Widescreen</PresentationFormat>
  <Paragraphs>122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 vs.</vt:lpstr>
      <vt:lpstr>Problem Statement: r/scifi_universes needs a bot to suggest what other subreddits a post should be cross-posted to.</vt:lpstr>
      <vt:lpstr>Pre-processing: Custom Stop Words</vt:lpstr>
      <vt:lpstr>Pre-processing: Custom Stop Words</vt:lpstr>
      <vt:lpstr>Model Selection</vt:lpstr>
      <vt:lpstr>Model Selection</vt:lpstr>
      <vt:lpstr>Model Evaluation Part I Prediction Model:  Multinomial Naive Bayes </vt:lpstr>
      <vt:lpstr>Model Evaluation Part II Interpretation Model: Logistic Regression + CountVectorizer </vt:lpstr>
      <vt:lpstr>Conclusion and Future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vs.</dc:title>
  <dc:creator>Freda Xin</dc:creator>
  <cp:lastModifiedBy>Freda Xin</cp:lastModifiedBy>
  <cp:revision>39</cp:revision>
  <dcterms:created xsi:type="dcterms:W3CDTF">2020-01-30T00:27:55Z</dcterms:created>
  <dcterms:modified xsi:type="dcterms:W3CDTF">2020-01-31T01:36:13Z</dcterms:modified>
</cp:coreProperties>
</file>